
<file path=[Content_Types].xml><?xml version="1.0" encoding="utf-8"?>
<Types xmlns="http://schemas.openxmlformats.org/package/2006/content-types">
  <Default Extension="bin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4" r:id="rId1"/>
  </p:sldMasterIdLst>
  <p:notesMasterIdLst>
    <p:notesMasterId r:id="rId13"/>
  </p:notesMasterIdLst>
  <p:sldIdLst>
    <p:sldId id="418" r:id="rId2"/>
    <p:sldId id="389" r:id="rId3"/>
    <p:sldId id="395" r:id="rId4"/>
    <p:sldId id="438" r:id="rId5"/>
    <p:sldId id="415" r:id="rId6"/>
    <p:sldId id="437" r:id="rId7"/>
    <p:sldId id="426" r:id="rId8"/>
    <p:sldId id="427" r:id="rId9"/>
    <p:sldId id="397" r:id="rId10"/>
    <p:sldId id="428" r:id="rId11"/>
    <p:sldId id="416" r:id="rId12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lo Sans Office" panose="020B0604020202020204" charset="0"/>
      <p:regular r:id="rId18"/>
      <p:bold r:id="rId19"/>
      <p:italic r:id="rId20"/>
      <p:boldItalic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418"/>
            <p14:sldId id="389"/>
            <p14:sldId id="395"/>
            <p14:sldId id="438"/>
            <p14:sldId id="415"/>
            <p14:sldId id="437"/>
            <p14:sldId id="426"/>
            <p14:sldId id="427"/>
            <p14:sldId id="397"/>
            <p14:sldId id="428"/>
            <p14:sldId id="416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Kjersti Rustand" initials="KR" lastIdx="1" clrIdx="0">
    <p:extLst>
      <p:ext uri="{19B8F6BF-5375-455C-9EA6-DF929625EA0E}">
        <p15:presenceInfo xmlns:p15="http://schemas.microsoft.com/office/powerpoint/2012/main" userId="Kjersti Rust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63971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4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B. Pedersen" userId="89ed409fc89ffc9e" providerId="LiveId" clId="{4FD1D683-F6A2-482F-B610-F41E086F2D7E}"/>
    <pc:docChg chg="delSld modSection">
      <pc:chgData name="Vera B. Pedersen" userId="89ed409fc89ffc9e" providerId="LiveId" clId="{4FD1D683-F6A2-482F-B610-F41E086F2D7E}" dt="2019-11-17T13:27:19.255" v="7" actId="2696"/>
      <pc:docMkLst>
        <pc:docMk/>
      </pc:docMkLst>
      <pc:sldChg chg="del">
        <pc:chgData name="Vera B. Pedersen" userId="89ed409fc89ffc9e" providerId="LiveId" clId="{4FD1D683-F6A2-482F-B610-F41E086F2D7E}" dt="2019-11-17T13:26:19.089" v="1" actId="2696"/>
        <pc:sldMkLst>
          <pc:docMk/>
          <pc:sldMk cId="20670915" sldId="393"/>
        </pc:sldMkLst>
      </pc:sldChg>
      <pc:sldChg chg="del">
        <pc:chgData name="Vera B. Pedersen" userId="89ed409fc89ffc9e" providerId="LiveId" clId="{4FD1D683-F6A2-482F-B610-F41E086F2D7E}" dt="2019-11-17T13:26:19.221" v="2" actId="2696"/>
        <pc:sldMkLst>
          <pc:docMk/>
          <pc:sldMk cId="3646392679" sldId="394"/>
        </pc:sldMkLst>
      </pc:sldChg>
      <pc:sldChg chg="del">
        <pc:chgData name="Vera B. Pedersen" userId="89ed409fc89ffc9e" providerId="LiveId" clId="{4FD1D683-F6A2-482F-B610-F41E086F2D7E}" dt="2019-11-17T13:26:10.634" v="0" actId="2696"/>
        <pc:sldMkLst>
          <pc:docMk/>
          <pc:sldMk cId="269926938" sldId="396"/>
        </pc:sldMkLst>
      </pc:sldChg>
      <pc:sldChg chg="del">
        <pc:chgData name="Vera B. Pedersen" userId="89ed409fc89ffc9e" providerId="LiveId" clId="{4FD1D683-F6A2-482F-B610-F41E086F2D7E}" dt="2019-11-17T13:27:19.255" v="7" actId="2696"/>
        <pc:sldMkLst>
          <pc:docMk/>
          <pc:sldMk cId="3888528433" sldId="420"/>
        </pc:sldMkLst>
      </pc:sldChg>
      <pc:sldChg chg="del">
        <pc:chgData name="Vera B. Pedersen" userId="89ed409fc89ffc9e" providerId="LiveId" clId="{4FD1D683-F6A2-482F-B610-F41E086F2D7E}" dt="2019-11-17T13:26:19.590" v="4" actId="2696"/>
        <pc:sldMkLst>
          <pc:docMk/>
          <pc:sldMk cId="3578562478" sldId="424"/>
        </pc:sldMkLst>
      </pc:sldChg>
      <pc:sldChg chg="del">
        <pc:chgData name="Vera B. Pedersen" userId="89ed409fc89ffc9e" providerId="LiveId" clId="{4FD1D683-F6A2-482F-B610-F41E086F2D7E}" dt="2019-11-17T13:26:19.622" v="5" actId="2696"/>
        <pc:sldMkLst>
          <pc:docMk/>
          <pc:sldMk cId="1144910044" sldId="431"/>
        </pc:sldMkLst>
      </pc:sldChg>
      <pc:sldChg chg="del">
        <pc:chgData name="Vera B. Pedersen" userId="89ed409fc89ffc9e" providerId="LiveId" clId="{4FD1D683-F6A2-482F-B610-F41E086F2D7E}" dt="2019-11-17T13:26:19.675" v="6" actId="2696"/>
        <pc:sldMkLst>
          <pc:docMk/>
          <pc:sldMk cId="2098800769" sldId="434"/>
        </pc:sldMkLst>
      </pc:sldChg>
      <pc:sldChg chg="del">
        <pc:chgData name="Vera B. Pedersen" userId="89ed409fc89ffc9e" providerId="LiveId" clId="{4FD1D683-F6A2-482F-B610-F41E086F2D7E}" dt="2019-11-17T13:26:19.374" v="3" actId="2696"/>
        <pc:sldMkLst>
          <pc:docMk/>
          <pc:sldMk cId="2488284214" sldId="4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17.11.2019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9189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671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49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037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  <a:endParaRPr lang="nb-NO" baseline="0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358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016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 </a:t>
            </a:r>
          </a:p>
          <a:p>
            <a:endParaRPr lang="nb-NO" baseline="0" dirty="0"/>
          </a:p>
          <a:p>
            <a:endParaRPr lang="nb-NO" baseline="0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30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 </a:t>
            </a:r>
            <a:endParaRPr lang="nb-NO" sz="1200" b="0" i="0" kern="1200" baseline="0" dirty="0">
              <a:solidFill>
                <a:schemeClr val="tx1"/>
              </a:solidFill>
              <a:effectLst/>
              <a:latin typeface="Oslo Sans Office" panose="02000000000000000000" pitchFamily="2" charset="77"/>
              <a:ea typeface="+mn-ea"/>
              <a:cs typeface="+mn-cs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E711-34EA-4ED1-992E-A79C5D60A0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22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0" i="0" kern="1200" dirty="0">
                <a:solidFill>
                  <a:schemeClr val="tx1"/>
                </a:solidFill>
                <a:effectLst/>
                <a:latin typeface="Oslo Sans Office" panose="02000000000000000000" pitchFamily="2" charset="77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652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540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83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Shift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4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, Grey (white 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C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6" y="212725"/>
            <a:ext cx="9425072" cy="3189765"/>
          </a:xfrm>
        </p:spPr>
        <p:txBody>
          <a:bodyPr tIns="7920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77608F-256D-4DB1-9058-98554022F6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66800"/>
            <a:ext cx="1339200" cy="350596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58774" y="6840000"/>
            <a:ext cx="14400" cy="15389"/>
          </a:xfrm>
        </p:spPr>
        <p:txBody>
          <a:bodyPr/>
          <a:lstStyle>
            <a:lvl1pPr>
              <a:defRPr sz="100">
                <a:solidFill>
                  <a:srgbClr val="3C454A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673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17.11.2019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  <p:sldLayoutId id="2147483866" r:id="rId1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9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uio.no/iped/forskning/prosjekter/ark-app/" TargetMode="External"/><Relationship Id="rId13" Type="http://schemas.openxmlformats.org/officeDocument/2006/relationships/hyperlink" Target="https://www.idunn.no/dk/2015/Jubileumsnummer/uptake_and_use_of_digital_technologies_in_primary_and_secon" TargetMode="External"/><Relationship Id="rId3" Type="http://schemas.openxmlformats.org/officeDocument/2006/relationships/hyperlink" Target="https://www.baerum.kommune.no/aktuelt/ny-rapport-om-digital-skolehverdag/" TargetMode="External"/><Relationship Id="rId7" Type="http://schemas.openxmlformats.org/officeDocument/2006/relationships/hyperlink" Target="https://www.regjeringen.no/no/dokumenter/nou-2015-8/id2417001/sec1?q=fremtidens%20skole#match_0" TargetMode="External"/><Relationship Id="rId12" Type="http://schemas.openxmlformats.org/officeDocument/2006/relationships/hyperlink" Target="https://digitalteachingandlearning.files.wordpress.com/2012/12/ipad-scotland-evaluatio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tatped.no/fagomrader-og-laringsressurser/finn-laringsressurs/sprak-og-tale/Erfaringer-grunnleggende-lese-og-skriveopplaring/" TargetMode="External"/><Relationship Id="rId11" Type="http://schemas.openxmlformats.org/officeDocument/2006/relationships/hyperlink" Target="https://www.sciencedirect.com/science/article/pii/S0360131513000857" TargetMode="External"/><Relationship Id="rId5" Type="http://schemas.openxmlformats.org/officeDocument/2006/relationships/hyperlink" Target="https://utdanningsforskning.no/artikler/digitalisering-av-skolen-de-storste-utfordringene/" TargetMode="External"/><Relationship Id="rId15" Type="http://schemas.openxmlformats.org/officeDocument/2006/relationships/hyperlink" Target="https://aktuelt.osloskolen.no/siteassets/laringsteknologi/dokumenter/the-flipped-classroom-a-survey-of-the-research.pdf" TargetMode="External"/><Relationship Id="rId10" Type="http://schemas.openxmlformats.org/officeDocument/2006/relationships/hyperlink" Target="https://www.cardiffmet.ac.uk/education/research/Pages/Publications.aspx" TargetMode="External"/><Relationship Id="rId4" Type="http://schemas.openxmlformats.org/officeDocument/2006/relationships/hyperlink" Target="https://www.baerum.kommune.no/globalassets/tjenester/skole/digital-skolehverdag/evaluering-av-digital-skolehverdag-rapport-15.mai-2017.pdf" TargetMode="External"/><Relationship Id="rId9" Type="http://schemas.openxmlformats.org/officeDocument/2006/relationships/hyperlink" Target="https://www.ks.no/fagomrader/utdanning-og-oppvekst/skole/kvalitet-i-skolen/fou-sammenhengen-mellom-ikt-bruk-og-laringsutbytte/" TargetMode="External"/><Relationship Id="rId14" Type="http://schemas.openxmlformats.org/officeDocument/2006/relationships/hyperlink" Target="https://www.idunn.no/file/pdf/66919163/use_of_tablets_in_primary_and_secondary_school_-_a_case_stu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sesenteret.uis.no/forskning/forskningsartikler/hva-snakker-vi-om-nar-vi-snakker-om-digitalisering-i-skolen-article124317-12576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agfornyelsen/nye-lareplaner-i-skol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contentassets/dc02a65c18a7464db394766247e5f5fc/kd_framtid_fornyelse_digitalisering_net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FAU 12. november 2019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Bente Kvam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888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24705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Forskningsartikler om læringsteknologi i skolen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250576"/>
            <a:ext cx="9469438" cy="4842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1300" u="sng" dirty="0">
                <a:hlinkClick r:id="rId3" tooltip="Innføring av digital skolehverdag"/>
              </a:rPr>
              <a:t>Bærum kommune: Innføring av Digital skolehverdag i Bærumsskolen</a:t>
            </a:r>
            <a:r>
              <a:rPr lang="nb-NO" sz="1300" dirty="0"/>
              <a:t>, 2016</a:t>
            </a:r>
            <a:br>
              <a:rPr lang="nb-NO" sz="1300" dirty="0"/>
            </a:br>
            <a:r>
              <a:rPr lang="nb-NO" sz="1300" u="sng" dirty="0">
                <a:hlinkClick r:id="rId4" tooltip="Evaluering av digital skolehverdag (pdf)"/>
              </a:rPr>
              <a:t>Bærum kommune: Evaluering av digital skolehverdag (</a:t>
            </a:r>
            <a:r>
              <a:rPr lang="nb-NO" sz="1300" u="sng" dirty="0" err="1">
                <a:hlinkClick r:id="rId4" tooltip="Evaluering av digital skolehverdag (pdf)"/>
              </a:rPr>
              <a:t>pdf</a:t>
            </a:r>
            <a:r>
              <a:rPr lang="nb-NO" sz="1300" u="sng" dirty="0">
                <a:hlinkClick r:id="rId4" tooltip="Evaluering av digital skolehverdag (pdf)"/>
              </a:rPr>
              <a:t>)</a:t>
            </a:r>
            <a:r>
              <a:rPr lang="nb-NO" sz="1300" dirty="0"/>
              <a:t>  av Rambøll, 2017 </a:t>
            </a:r>
            <a:br>
              <a:rPr lang="nb-NO" sz="1300" dirty="0"/>
            </a:br>
            <a:r>
              <a:rPr lang="nb-NO" sz="1300" u="sng" dirty="0">
                <a:hlinkClick r:id="rId5"/>
              </a:rPr>
              <a:t>Digitalisering av skolen:</a:t>
            </a:r>
            <a:r>
              <a:rPr lang="nb-NO" sz="1300" dirty="0"/>
              <a:t> De største utfordringene av Simen </a:t>
            </a:r>
            <a:r>
              <a:rPr lang="nb-NO" sz="1300" dirty="0" err="1"/>
              <a:t>Spurkland</a:t>
            </a:r>
            <a:r>
              <a:rPr lang="nb-NO" sz="1300" dirty="0"/>
              <a:t> og Marte </a:t>
            </a:r>
            <a:r>
              <a:rPr lang="nb-NO" sz="1300" dirty="0" err="1"/>
              <a:t>Blikstad</a:t>
            </a:r>
            <a:r>
              <a:rPr lang="nb-NO" sz="1300" dirty="0"/>
              <a:t>- Balas, 2016</a:t>
            </a:r>
            <a:br>
              <a:rPr lang="nb-NO" sz="1300" dirty="0"/>
            </a:br>
            <a:r>
              <a:rPr lang="nb-NO" sz="1300" u="sng" dirty="0">
                <a:hlinkClick r:id="rId6"/>
              </a:rPr>
              <a:t>Erfaringer i skoler som opplever å ha lykkes med bruk av nettbrett og/eller pc i sin grunnleggende lese- og skriveopplæring </a:t>
            </a:r>
            <a:r>
              <a:rPr lang="nb-NO" sz="1300" dirty="0"/>
              <a:t> </a:t>
            </a:r>
            <a:r>
              <a:rPr lang="nb-NO" sz="1300" dirty="0" err="1"/>
              <a:t>Statped</a:t>
            </a:r>
            <a:r>
              <a:rPr lang="nb-NO" sz="1300" dirty="0"/>
              <a:t> (og senter for IKT i utdanningen), 2016</a:t>
            </a:r>
            <a:br>
              <a:rPr lang="nb-NO" sz="1300" dirty="0"/>
            </a:br>
            <a:r>
              <a:rPr lang="nb-NO" sz="1300" u="sng" dirty="0">
                <a:hlinkClick r:id="rId7"/>
              </a:rPr>
              <a:t>Framtidens skole</a:t>
            </a:r>
            <a:r>
              <a:rPr lang="nb-NO" sz="1300" dirty="0"/>
              <a:t>, Ludvigsen, Sten, 2015</a:t>
            </a:r>
            <a:br>
              <a:rPr lang="nb-NO" sz="1300" dirty="0"/>
            </a:br>
            <a:r>
              <a:rPr lang="nb-NO" sz="1300" u="sng" dirty="0">
                <a:hlinkClick r:id="rId8"/>
              </a:rPr>
              <a:t>Med ARK&amp;APP - Bruk av læremidler og ressurser for læring på tvers av arbeidsformer</a:t>
            </a:r>
            <a:r>
              <a:rPr lang="nb-NO" sz="1300" dirty="0"/>
              <a:t> av Gilje, Øystein, 2016 </a:t>
            </a:r>
            <a:br>
              <a:rPr lang="nb-NO" sz="1300" dirty="0"/>
            </a:br>
            <a:r>
              <a:rPr lang="nb-NO" sz="1300" u="sng" dirty="0">
                <a:hlinkClick r:id="rId9"/>
              </a:rPr>
              <a:t>Sammenhengen mellom IKT-bruk og læringsutbytte (SMIL) i videregående opplæring</a:t>
            </a:r>
            <a:r>
              <a:rPr lang="nb-NO" sz="1300" dirty="0"/>
              <a:t>, av Krumsvik, Rune, 2013</a:t>
            </a:r>
            <a:br>
              <a:rPr lang="nb-NO" sz="1300" dirty="0"/>
            </a:br>
            <a:r>
              <a:rPr lang="nb-NO" sz="1300" u="sng" dirty="0">
                <a:hlinkClick r:id="rId10" tooltip="An Evaluation of iPad Implementation"/>
              </a:rPr>
              <a:t>An Evaluation </a:t>
            </a:r>
            <a:r>
              <a:rPr lang="nb-NO" sz="1300" u="sng" dirty="0" err="1">
                <a:hlinkClick r:id="rId10" tooltip="An Evaluation of iPad Implementation"/>
              </a:rPr>
              <a:t>of</a:t>
            </a:r>
            <a:r>
              <a:rPr lang="nb-NO" sz="1300" u="sng" dirty="0">
                <a:hlinkClick r:id="rId10" tooltip="An Evaluation of iPad Implementation"/>
              </a:rPr>
              <a:t> iPad </a:t>
            </a:r>
            <a:r>
              <a:rPr lang="nb-NO" sz="1300" u="sng" dirty="0" err="1">
                <a:hlinkClick r:id="rId10" tooltip="An Evaluation of iPad Implementation"/>
              </a:rPr>
              <a:t>Implementation</a:t>
            </a:r>
            <a:r>
              <a:rPr lang="nb-NO" sz="1300" u="sng" dirty="0">
                <a:hlinkClick r:id="rId10" tooltip="An Evaluation of iPad Implementation"/>
              </a:rPr>
              <a:t> </a:t>
            </a:r>
            <a:r>
              <a:rPr lang="nb-NO" sz="1300" u="sng" dirty="0" err="1">
                <a:hlinkClick r:id="rId10" tooltip="An Evaluation of iPad Implementation"/>
              </a:rPr>
              <a:t>Across</a:t>
            </a:r>
            <a:r>
              <a:rPr lang="nb-NO" sz="1300" u="sng" dirty="0">
                <a:hlinkClick r:id="rId10" tooltip="An Evaluation of iPad Implementation"/>
              </a:rPr>
              <a:t> A Network </a:t>
            </a:r>
            <a:r>
              <a:rPr lang="nb-NO" sz="1300" u="sng" dirty="0" err="1">
                <a:hlinkClick r:id="rId10" tooltip="An Evaluation of iPad Implementation"/>
              </a:rPr>
              <a:t>of</a:t>
            </a:r>
            <a:r>
              <a:rPr lang="nb-NO" sz="1300" u="sng" dirty="0">
                <a:hlinkClick r:id="rId10" tooltip="An Evaluation of iPad Implementation"/>
              </a:rPr>
              <a:t> </a:t>
            </a:r>
            <a:r>
              <a:rPr lang="nb-NO" sz="1300" u="sng" dirty="0" err="1">
                <a:hlinkClick r:id="rId10" tooltip="An Evaluation of iPad Implementation"/>
              </a:rPr>
              <a:t>Primary</a:t>
            </a:r>
            <a:r>
              <a:rPr lang="nb-NO" sz="1300" u="sng" dirty="0">
                <a:hlinkClick r:id="rId10" tooltip="An Evaluation of iPad Implementation"/>
              </a:rPr>
              <a:t> Schools in Cardiff</a:t>
            </a:r>
            <a:r>
              <a:rPr lang="nb-NO" sz="1300" dirty="0"/>
              <a:t> av Professor Gary </a:t>
            </a:r>
            <a:r>
              <a:rPr lang="nb-NO" sz="1300" dirty="0" err="1"/>
              <a:t>Beauchamp</a:t>
            </a:r>
            <a:r>
              <a:rPr lang="nb-NO" sz="1300" dirty="0"/>
              <a:t> og Emily Hillier</a:t>
            </a:r>
            <a:br>
              <a:rPr lang="nb-NO" sz="1300" dirty="0"/>
            </a:br>
            <a:r>
              <a:rPr lang="nb-NO" sz="1300" u="sng" dirty="0" err="1">
                <a:hlinkClick r:id="rId11"/>
              </a:rPr>
              <a:t>Improving</a:t>
            </a:r>
            <a:r>
              <a:rPr lang="nb-NO" sz="1300" u="sng" dirty="0">
                <a:hlinkClick r:id="rId11"/>
              </a:rPr>
              <a:t> </a:t>
            </a:r>
            <a:r>
              <a:rPr lang="nb-NO" sz="1300" u="sng" dirty="0" err="1">
                <a:hlinkClick r:id="rId11"/>
              </a:rPr>
              <a:t>literacy</a:t>
            </a:r>
            <a:r>
              <a:rPr lang="nb-NO" sz="1300" u="sng" dirty="0">
                <a:hlinkClick r:id="rId11"/>
              </a:rPr>
              <a:t> skills </a:t>
            </a:r>
            <a:r>
              <a:rPr lang="nb-NO" sz="1300" u="sng" dirty="0" err="1">
                <a:hlinkClick r:id="rId11"/>
              </a:rPr>
              <a:t>through</a:t>
            </a:r>
            <a:r>
              <a:rPr lang="nb-NO" sz="1300" u="sng" dirty="0">
                <a:hlinkClick r:id="rId11"/>
              </a:rPr>
              <a:t> </a:t>
            </a:r>
            <a:r>
              <a:rPr lang="nb-NO" sz="1300" u="sng" dirty="0" err="1">
                <a:hlinkClick r:id="rId11"/>
              </a:rPr>
              <a:t>learning</a:t>
            </a:r>
            <a:r>
              <a:rPr lang="nb-NO" sz="1300" u="sng" dirty="0">
                <a:hlinkClick r:id="rId11"/>
              </a:rPr>
              <a:t> </a:t>
            </a:r>
            <a:r>
              <a:rPr lang="nb-NO" sz="1300" u="sng" dirty="0" err="1">
                <a:hlinkClick r:id="rId11"/>
              </a:rPr>
              <a:t>reading</a:t>
            </a:r>
            <a:r>
              <a:rPr lang="nb-NO" sz="1300" u="sng" dirty="0">
                <a:hlinkClick r:id="rId11"/>
              </a:rPr>
              <a:t> by </a:t>
            </a:r>
            <a:r>
              <a:rPr lang="nb-NO" sz="1300" u="sng" dirty="0" err="1">
                <a:hlinkClick r:id="rId11"/>
              </a:rPr>
              <a:t>writing</a:t>
            </a:r>
            <a:r>
              <a:rPr lang="nb-NO" sz="1300" u="sng" dirty="0">
                <a:hlinkClick r:id="rId11"/>
              </a:rPr>
              <a:t>: The </a:t>
            </a:r>
            <a:r>
              <a:rPr lang="nb-NO" sz="1300" u="sng" dirty="0" err="1">
                <a:hlinkClick r:id="rId11"/>
              </a:rPr>
              <a:t>iWTR</a:t>
            </a:r>
            <a:r>
              <a:rPr lang="nb-NO" sz="1300" u="sng" dirty="0">
                <a:hlinkClick r:id="rId11"/>
              </a:rPr>
              <a:t> </a:t>
            </a:r>
            <a:r>
              <a:rPr lang="nb-NO" sz="1300" u="sng" dirty="0" err="1">
                <a:hlinkClick r:id="rId11"/>
              </a:rPr>
              <a:t>method</a:t>
            </a:r>
            <a:r>
              <a:rPr lang="nb-NO" sz="1300" u="sng" dirty="0">
                <a:hlinkClick r:id="rId11"/>
              </a:rPr>
              <a:t> </a:t>
            </a:r>
            <a:r>
              <a:rPr lang="nb-NO" sz="1300" u="sng" dirty="0" err="1">
                <a:hlinkClick r:id="rId11"/>
              </a:rPr>
              <a:t>presented</a:t>
            </a:r>
            <a:r>
              <a:rPr lang="nb-NO" sz="1300" u="sng" dirty="0">
                <a:hlinkClick r:id="rId11"/>
              </a:rPr>
              <a:t> and </a:t>
            </a:r>
            <a:r>
              <a:rPr lang="nb-NO" sz="1300" u="sng" dirty="0" err="1">
                <a:hlinkClick r:id="rId11"/>
              </a:rPr>
              <a:t>tested</a:t>
            </a:r>
            <a:r>
              <a:rPr lang="nb-NO" sz="1300" dirty="0"/>
              <a:t> av </a:t>
            </a:r>
            <a:r>
              <a:rPr lang="nb-NO" sz="1300" dirty="0" err="1"/>
              <a:t>Genlott</a:t>
            </a:r>
            <a:r>
              <a:rPr lang="nb-NO" sz="1300" dirty="0"/>
              <a:t>, Annika </a:t>
            </a:r>
            <a:r>
              <a:rPr lang="nb-NO" sz="1300" dirty="0" err="1"/>
              <a:t>Agélii</a:t>
            </a:r>
            <a:r>
              <a:rPr lang="nb-NO" sz="1300" dirty="0"/>
              <a:t>, 2013 </a:t>
            </a:r>
            <a:br>
              <a:rPr lang="nb-NO" sz="1300" dirty="0"/>
            </a:br>
            <a:r>
              <a:rPr lang="nb-NO" sz="1300" u="sng" dirty="0">
                <a:hlinkClick r:id="rId12" tooltip="iPad Scotland Evaluation (pdf)"/>
              </a:rPr>
              <a:t>iPad Scotland Evaluation (</a:t>
            </a:r>
            <a:r>
              <a:rPr lang="nb-NO" sz="1300" u="sng" dirty="0" err="1">
                <a:hlinkClick r:id="rId12" tooltip="iPad Scotland Evaluation (pdf)"/>
              </a:rPr>
              <a:t>pdf</a:t>
            </a:r>
            <a:r>
              <a:rPr lang="nb-NO" sz="1300" u="sng" dirty="0">
                <a:hlinkClick r:id="rId12" tooltip="iPad Scotland Evaluation (pdf)"/>
              </a:rPr>
              <a:t>)</a:t>
            </a:r>
            <a:r>
              <a:rPr lang="nb-NO" sz="1300" dirty="0"/>
              <a:t> av Kevin </a:t>
            </a:r>
            <a:r>
              <a:rPr lang="nb-NO" sz="1300" dirty="0" err="1"/>
              <a:t>Burden</a:t>
            </a:r>
            <a:r>
              <a:rPr lang="nb-NO" sz="1300" dirty="0"/>
              <a:t>, Paul Hopkins, Dr Trevor Male, Dr Stewart Martin, Christine Trala, 2012</a:t>
            </a:r>
            <a:br>
              <a:rPr lang="nb-NO" sz="1300" dirty="0"/>
            </a:br>
            <a:r>
              <a:rPr lang="nb-NO" sz="1300" u="sng" dirty="0" err="1">
                <a:hlinkClick r:id="rId13" tooltip="Uptake and Use of Digital Technologies in Primary and Secondary Schools"/>
              </a:rPr>
              <a:t>Uptake</a:t>
            </a:r>
            <a:r>
              <a:rPr lang="nb-NO" sz="1300" u="sng" dirty="0">
                <a:hlinkClick r:id="rId13" tooltip="Uptake and Use of Digital Technologies in Primary and Secondary Schools"/>
              </a:rPr>
              <a:t> and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Use</a:t>
            </a:r>
            <a:r>
              <a:rPr lang="nb-NO" sz="1300" u="sng" dirty="0">
                <a:hlinkClick r:id="rId13" tooltip="Uptake and Use of Digital Technologies in Primary and Secondary Schools"/>
              </a:rPr>
              <a:t>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of</a:t>
            </a:r>
            <a:r>
              <a:rPr lang="nb-NO" sz="1300" u="sng" dirty="0">
                <a:hlinkClick r:id="rId13" tooltip="Uptake and Use of Digital Technologies in Primary and Secondary Schools"/>
              </a:rPr>
              <a:t> Digital Technologies in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Primary</a:t>
            </a:r>
            <a:r>
              <a:rPr lang="nb-NO" sz="1300" u="sng" dirty="0">
                <a:hlinkClick r:id="rId13" tooltip="Uptake and Use of Digital Technologies in Primary and Secondary Schools"/>
              </a:rPr>
              <a:t> and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Secondary</a:t>
            </a:r>
            <a:r>
              <a:rPr lang="nb-NO" sz="1300" u="sng" dirty="0">
                <a:hlinkClick r:id="rId13" tooltip="Uptake and Use of Digital Technologies in Primary and Secondary Schools"/>
              </a:rPr>
              <a:t> Schools – a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Thematic</a:t>
            </a:r>
            <a:r>
              <a:rPr lang="nb-NO" sz="1300" u="sng" dirty="0">
                <a:hlinkClick r:id="rId13" tooltip="Uptake and Use of Digital Technologies in Primary and Secondary Schools"/>
              </a:rPr>
              <a:t>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Review</a:t>
            </a:r>
            <a:r>
              <a:rPr lang="nb-NO" sz="1300" u="sng" dirty="0">
                <a:hlinkClick r:id="rId13" tooltip="Uptake and Use of Digital Technologies in Primary and Secondary Schools"/>
              </a:rPr>
              <a:t> </a:t>
            </a:r>
            <a:r>
              <a:rPr lang="nb-NO" sz="1300" u="sng" dirty="0" err="1">
                <a:hlinkClick r:id="rId13" tooltip="Uptake and Use of Digital Technologies in Primary and Secondary Schools"/>
              </a:rPr>
              <a:t>of</a:t>
            </a:r>
            <a:r>
              <a:rPr lang="nb-NO" sz="1300" u="sng" dirty="0">
                <a:hlinkClick r:id="rId13" tooltip="Uptake and Use of Digital Technologies in Primary and Secondary Schools"/>
              </a:rPr>
              <a:t> Research</a:t>
            </a:r>
            <a:br>
              <a:rPr lang="nb-NO" sz="1300" dirty="0"/>
            </a:br>
            <a:r>
              <a:rPr lang="nb-NO" sz="1300" dirty="0"/>
              <a:t>av Anders D. Olofsson, J. Ola Lindberg, Göran Fransson og Trond Eiliv Hauge, 2015</a:t>
            </a:r>
            <a:br>
              <a:rPr lang="nb-NO" sz="1300" dirty="0"/>
            </a:br>
            <a:r>
              <a:rPr lang="nb-NO" sz="1300" u="sng" dirty="0" err="1">
                <a:hlinkClick r:id="rId14"/>
              </a:rPr>
              <a:t>Use</a:t>
            </a:r>
            <a:r>
              <a:rPr lang="nb-NO" sz="1300" u="sng" dirty="0">
                <a:hlinkClick r:id="rId14"/>
              </a:rPr>
              <a:t> </a:t>
            </a:r>
            <a:r>
              <a:rPr lang="nb-NO" sz="1300" u="sng" dirty="0" err="1">
                <a:hlinkClick r:id="rId14"/>
              </a:rPr>
              <a:t>of</a:t>
            </a:r>
            <a:r>
              <a:rPr lang="nb-NO" sz="1300" u="sng" dirty="0">
                <a:hlinkClick r:id="rId14"/>
              </a:rPr>
              <a:t> </a:t>
            </a:r>
            <a:r>
              <a:rPr lang="nb-NO" sz="1300" u="sng" dirty="0" err="1">
                <a:hlinkClick r:id="rId14"/>
              </a:rPr>
              <a:t>tablets</a:t>
            </a:r>
            <a:r>
              <a:rPr lang="nb-NO" sz="1300" u="sng" dirty="0">
                <a:hlinkClick r:id="rId14"/>
              </a:rPr>
              <a:t> in </a:t>
            </a:r>
            <a:r>
              <a:rPr lang="nb-NO" sz="1300" u="sng" dirty="0" err="1">
                <a:hlinkClick r:id="rId14"/>
              </a:rPr>
              <a:t>primary</a:t>
            </a:r>
            <a:r>
              <a:rPr lang="nb-NO" sz="1300" u="sng" dirty="0">
                <a:hlinkClick r:id="rId14"/>
              </a:rPr>
              <a:t> and </a:t>
            </a:r>
            <a:r>
              <a:rPr lang="nb-NO" sz="1300" u="sng" dirty="0" err="1">
                <a:hlinkClick r:id="rId14"/>
              </a:rPr>
              <a:t>secondary</a:t>
            </a:r>
            <a:r>
              <a:rPr lang="nb-NO" sz="1300" u="sng" dirty="0">
                <a:hlinkClick r:id="rId14"/>
              </a:rPr>
              <a:t> </a:t>
            </a:r>
            <a:r>
              <a:rPr lang="nb-NO" sz="1300" u="sng" dirty="0" err="1">
                <a:hlinkClick r:id="rId14"/>
              </a:rPr>
              <a:t>school</a:t>
            </a:r>
            <a:r>
              <a:rPr lang="nb-NO" sz="1300" u="sng" dirty="0">
                <a:hlinkClick r:id="rId14"/>
              </a:rPr>
              <a:t> – a case </a:t>
            </a:r>
            <a:r>
              <a:rPr lang="nb-NO" sz="1300" u="sng" dirty="0" err="1">
                <a:hlinkClick r:id="rId14"/>
              </a:rPr>
              <a:t>Study</a:t>
            </a:r>
            <a:r>
              <a:rPr lang="nb-NO" sz="1300" dirty="0"/>
              <a:t> av Kongsgården og Krumsvik, 2016</a:t>
            </a:r>
            <a:br>
              <a:rPr lang="nb-NO" sz="1300" dirty="0"/>
            </a:br>
            <a:r>
              <a:rPr lang="nb-NO" sz="1300" u="sng" dirty="0">
                <a:hlinkClick r:id="rId15" tooltip="The flipped clasroom"/>
              </a:rPr>
              <a:t>The </a:t>
            </a:r>
            <a:r>
              <a:rPr lang="nb-NO" sz="1300" u="sng" dirty="0" err="1">
                <a:hlinkClick r:id="rId15" tooltip="The flipped clasroom"/>
              </a:rPr>
              <a:t>Flipped</a:t>
            </a:r>
            <a:r>
              <a:rPr lang="nb-NO" sz="1300" u="sng" dirty="0">
                <a:hlinkClick r:id="rId15" tooltip="The flipped clasroom"/>
              </a:rPr>
              <a:t> </a:t>
            </a:r>
            <a:r>
              <a:rPr lang="nb-NO" sz="1300" u="sng" dirty="0" err="1">
                <a:hlinkClick r:id="rId15" tooltip="The flipped clasroom"/>
              </a:rPr>
              <a:t>Classroom</a:t>
            </a:r>
            <a:r>
              <a:rPr lang="nb-NO" sz="1300" u="sng" dirty="0">
                <a:hlinkClick r:id="rId15" tooltip="The flipped clasroom"/>
              </a:rPr>
              <a:t>: A Survey </a:t>
            </a:r>
            <a:r>
              <a:rPr lang="nb-NO" sz="1300" u="sng" dirty="0" err="1">
                <a:hlinkClick r:id="rId15" tooltip="The flipped clasroom"/>
              </a:rPr>
              <a:t>of</a:t>
            </a:r>
            <a:r>
              <a:rPr lang="nb-NO" sz="1300" u="sng" dirty="0">
                <a:hlinkClick r:id="rId15" tooltip="The flipped clasroom"/>
              </a:rPr>
              <a:t> </a:t>
            </a:r>
            <a:r>
              <a:rPr lang="nb-NO" sz="1300" u="sng" dirty="0" err="1">
                <a:hlinkClick r:id="rId15" tooltip="The flipped clasroom"/>
              </a:rPr>
              <a:t>the</a:t>
            </a:r>
            <a:r>
              <a:rPr lang="nb-NO" sz="1300" u="sng" dirty="0">
                <a:hlinkClick r:id="rId15" tooltip="The flipped clasroom"/>
              </a:rPr>
              <a:t> Research (</a:t>
            </a:r>
            <a:r>
              <a:rPr lang="nb-NO" sz="1300" u="sng" dirty="0" err="1">
                <a:hlinkClick r:id="rId15" tooltip="The flipped clasroom"/>
              </a:rPr>
              <a:t>pdf</a:t>
            </a:r>
            <a:r>
              <a:rPr lang="nb-NO" sz="1300" u="sng" dirty="0">
                <a:hlinkClick r:id="rId15" tooltip="The flipped clasroom"/>
              </a:rPr>
              <a:t>)</a:t>
            </a:r>
            <a:r>
              <a:rPr lang="nb-NO" sz="1300" dirty="0"/>
              <a:t> av Jacob </a:t>
            </a:r>
            <a:r>
              <a:rPr lang="nb-NO" sz="1300" dirty="0" err="1"/>
              <a:t>Lowell</a:t>
            </a:r>
            <a:r>
              <a:rPr lang="nb-NO" sz="1300" dirty="0"/>
              <a:t> </a:t>
            </a:r>
            <a:r>
              <a:rPr lang="nb-NO" sz="1300" dirty="0" err="1"/>
              <a:t>Bishop</a:t>
            </a:r>
            <a:r>
              <a:rPr lang="nb-NO" sz="1300" dirty="0"/>
              <a:t> og Dr. Matthew A </a:t>
            </a:r>
            <a:r>
              <a:rPr lang="nb-NO" sz="1300" dirty="0" err="1"/>
              <a:t>Verleger</a:t>
            </a:r>
            <a:r>
              <a:rPr lang="nb-NO" sz="1300" dirty="0"/>
              <a:t>, 2013</a:t>
            </a:r>
          </a:p>
          <a:p>
            <a:endParaRPr lang="nb-NO" sz="1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316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530575"/>
          </a:xfrm>
        </p:spPr>
        <p:txBody>
          <a:bodyPr>
            <a:normAutofit fontScale="90000"/>
          </a:bodyPr>
          <a:lstStyle/>
          <a:p>
            <a:r>
              <a:rPr lang="nb-NO" dirty="0"/>
              <a:t>Forskning og rapporter</a:t>
            </a:r>
            <a:br>
              <a:rPr lang="nb-NO" dirty="0"/>
            </a:br>
            <a:br>
              <a:rPr lang="nb-NO" dirty="0"/>
            </a:br>
            <a:r>
              <a:rPr lang="nb-NO" dirty="0">
                <a:hlinkClick r:id="rId3"/>
              </a:rPr>
              <a:t>https://lesesenteret.uis.no/forskning/forskningsartikler/hva-snakker-vi-om-nar-vi-snakker-om-digitalisering-i-skolen-article124317-12576.html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06071"/>
            <a:ext cx="9469438" cy="4586754"/>
          </a:xfrm>
        </p:spPr>
        <p:txBody>
          <a:bodyPr/>
          <a:lstStyle/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720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Fagfornyelsen 2020</a:t>
            </a:r>
            <a:br>
              <a:rPr lang="nb-NO" dirty="0"/>
            </a:br>
            <a:r>
              <a:rPr lang="nb-NO" sz="2400" dirty="0"/>
              <a:t>Strategi for innføring og bruk av læringsteknologi 2019 - 2020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>
                <a:noFill/>
              </a:rPr>
              <a:t>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Utviklingsplan for Grindbakken skole</a:t>
            </a:r>
          </a:p>
          <a:p>
            <a:endParaRPr lang="nb-NO" dirty="0"/>
          </a:p>
          <a:p>
            <a:r>
              <a:rPr lang="nb-NO" i="1" dirty="0"/>
              <a:t>"Læring for fremtiden"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>
                <a:noFill/>
              </a:rPr>
              <a:t>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>
                <a:noFill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36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Hovedmål for elever i Osloskolen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695326" y="1439333"/>
            <a:ext cx="9469438" cy="465349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nb-NO" dirty="0"/>
              <a:t>Elevene skal møte kompetente medarbeidere i et trygt læringsmiljø. Elevene skal ha </a:t>
            </a:r>
            <a:r>
              <a:rPr lang="nb-NO" u="sng" dirty="0"/>
              <a:t>gode grunnleggende ferdigheter </a:t>
            </a:r>
            <a:r>
              <a:rPr lang="nb-NO" dirty="0"/>
              <a:t>tidlig i skoleløpet, og utvikles faglig og intellektuelt gjennom hele skoleløpet. Flere elever og lærlinger skal fullføre og bestå videregående opplæring, og være godt forberedt til høyere utdanning og arbeidsliv.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621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Fagfornyelsen 2020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https://www.udir.no/laring-og-trivsel/lareplanverket/fagfornyelsen/nye-lareplaner-i-skolen/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72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510988"/>
            <a:ext cx="9469438" cy="757742"/>
          </a:xfrm>
        </p:spPr>
        <p:txBody>
          <a:bodyPr/>
          <a:lstStyle/>
          <a:p>
            <a:r>
              <a:rPr lang="nb-NO" dirty="0"/>
              <a:t>Lærerplanen K06 – Fagfornyelsen 2020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2959" y="1268729"/>
            <a:ext cx="10673715" cy="5118623"/>
          </a:xfrm>
        </p:spPr>
        <p:txBody>
          <a:bodyPr/>
          <a:lstStyle/>
          <a:p>
            <a:pPr marL="0" indent="0">
              <a:buNone/>
            </a:pPr>
            <a:endParaRPr lang="nb-NO" dirty="0">
              <a:hlinkClick r:id="rId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https://www.regjeringen.no/contentassets/dc02a65c18a7464db394766247e5f5fc/kd_framtid_fornyelse_digitalisering_nett.pdf</a:t>
            </a:r>
            <a:endParaRPr lang="nb-NO" dirty="0"/>
          </a:p>
          <a:p>
            <a:pPr marL="0" indent="0">
              <a:buNone/>
            </a:pPr>
            <a:endParaRPr lang="nb-NO" i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i="1" dirty="0"/>
              <a:t>Digitale ferdigheter er en viktig forutsetning for videre læring og for aktiv deltakelse i et arbeidsliv og et samfunn i stadig endring. Den digitale utviklingen har endret mange av premissene for lesing, skriving, regning og muntlige uttrykksformer. Dette gir muligheter for nye og </a:t>
            </a:r>
            <a:r>
              <a:rPr lang="nb-NO" i="1" dirty="0">
                <a:solidFill>
                  <a:schemeClr val="accent4">
                    <a:lumMod val="50000"/>
                  </a:schemeClr>
                </a:solidFill>
              </a:rPr>
              <a:t>endrede læringsprosesser og arbeidsmetoder</a:t>
            </a:r>
            <a:r>
              <a:rPr lang="nb-NO" i="1" dirty="0"/>
              <a:t>, men stiller også økte krav til dømmekraft.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021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9DFC0A-5D65-4C7B-AAA9-2508E39F70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0" y="445960"/>
            <a:ext cx="4124018" cy="564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D955B6-1ADF-4800-845E-4853219C8A1D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kumimoji="0" lang="nb-NO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1" descr="A green sign with white text&#10;&#10;Description generated with high confidence">
            <a:extLst>
              <a:ext uri="{FF2B5EF4-FFF2-40B4-BE49-F238E27FC236}">
                <a16:creationId xmlns:a16="http://schemas.microsoft.com/office/drawing/2014/main" id="{380E32A7-B56E-4B0E-9ACE-6ADB1101A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559" y="1692976"/>
            <a:ext cx="5211040" cy="314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047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695325" y="720002"/>
            <a:ext cx="10465733" cy="665046"/>
          </a:xfrm>
        </p:spPr>
        <p:txBody>
          <a:bodyPr>
            <a:normAutofit fontScale="90000"/>
          </a:bodyPr>
          <a:lstStyle/>
          <a:p>
            <a:r>
              <a:rPr lang="nb-NO" dirty="0"/>
              <a:t>Hvorfor ønsker vi å satse på 1:1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"/>
          </p:nvPr>
        </p:nvSpPr>
        <p:spPr>
          <a:xfrm>
            <a:off x="695326" y="1237129"/>
            <a:ext cx="10801348" cy="4855696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Fagfornyelsen – krever nye og </a:t>
            </a:r>
            <a:r>
              <a:rPr lang="nb-NO" b="1" i="1" dirty="0">
                <a:solidFill>
                  <a:schemeClr val="accent4">
                    <a:lumMod val="50000"/>
                  </a:schemeClr>
                </a:solidFill>
              </a:rPr>
              <a:t>endrede læringsprosesser og arbeidsmetoder</a:t>
            </a:r>
          </a:p>
          <a:p>
            <a:r>
              <a:rPr lang="nb-NO" sz="1800" dirty="0"/>
              <a:t>Tilpasset opplæring – inkludering av elever med spesialpedagogisk behov</a:t>
            </a:r>
          </a:p>
          <a:p>
            <a:r>
              <a:rPr lang="nb-NO" sz="1800" dirty="0"/>
              <a:t>Bedre og tettere form for vurdering, veiledning av elever, samarbeid med foresatte</a:t>
            </a:r>
          </a:p>
          <a:p>
            <a:r>
              <a:rPr lang="nb-NO" sz="1800" i="1" dirty="0"/>
              <a:t>En bredere faglig kompetanse og gode muligheter for utforskende læring</a:t>
            </a:r>
          </a:p>
          <a:p>
            <a:r>
              <a:rPr lang="nb-NO" sz="1800" i="1" dirty="0"/>
              <a:t>Mer aktivitet blant elevene</a:t>
            </a:r>
          </a:p>
          <a:p>
            <a:r>
              <a:rPr lang="nb-NO" sz="1800" i="1" dirty="0"/>
              <a:t>Større muligheter for samhandling og samarbeid</a:t>
            </a:r>
          </a:p>
          <a:p>
            <a:r>
              <a:rPr lang="nb-NO" sz="1800" i="1" dirty="0"/>
              <a:t>Økt fokus på digitale ferdigheter  i fagfornyelsen - Teknologi skal integreres i fagene i større grad, spesielt i matematikk og naturfag, men også i K&amp;H, norsk, engelsk og musikk</a:t>
            </a:r>
          </a:p>
          <a:p>
            <a:r>
              <a:rPr lang="nb-NO" sz="1800" i="1" dirty="0"/>
              <a:t>Programmering/koding </a:t>
            </a:r>
          </a:p>
          <a:p>
            <a:r>
              <a:rPr lang="nb-NO" sz="1800" i="1" dirty="0"/>
              <a:t>Kildevurdering og digital dømmekraft som sentrale elementer i samfunnsfagets kjerneelementer</a:t>
            </a:r>
          </a:p>
          <a:p>
            <a:r>
              <a:rPr lang="nb-NO" sz="1800" i="1" dirty="0"/>
              <a:t>Naturfag har teknologi som et kjerneelement</a:t>
            </a:r>
          </a:p>
          <a:p>
            <a:pPr marL="0" indent="0">
              <a:buNone/>
            </a:pPr>
            <a:endParaRPr lang="nb-NO" i="1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pPr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54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809861"/>
          </a:xfrm>
        </p:spPr>
        <p:txBody>
          <a:bodyPr/>
          <a:lstStyle/>
          <a:p>
            <a:r>
              <a:rPr lang="nb-NO" dirty="0"/>
              <a:t>Suksesskriterier for vellykket innføring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Disse kriteriene er:</a:t>
            </a:r>
            <a:endParaRPr lang="nb-NO" dirty="0"/>
          </a:p>
          <a:p>
            <a:pPr lvl="0"/>
            <a:r>
              <a:rPr lang="nb-NO" dirty="0"/>
              <a:t>Tydelige mål og planer for bruken av læringsteknologi</a:t>
            </a:r>
          </a:p>
          <a:p>
            <a:pPr lvl="0"/>
            <a:r>
              <a:rPr lang="nb-NO" dirty="0"/>
              <a:t>Fokus på bedre læring – ikke på teknologi</a:t>
            </a:r>
          </a:p>
          <a:p>
            <a:pPr lvl="0"/>
            <a:r>
              <a:rPr lang="nb-NO" dirty="0"/>
              <a:t>Ledelsen har kontroll og gjennomføringskraft</a:t>
            </a:r>
          </a:p>
          <a:p>
            <a:pPr lvl="0"/>
            <a:r>
              <a:rPr lang="nb-NO" dirty="0"/>
              <a:t>Motiverte lærere som ønsker å endre sin undervisningspraksis</a:t>
            </a:r>
          </a:p>
          <a:p>
            <a:pPr lvl="0"/>
            <a:r>
              <a:rPr lang="nb-NO" dirty="0"/>
              <a:t>Alltid tilgang på enhetene</a:t>
            </a:r>
          </a:p>
          <a:p>
            <a:pPr lvl="0"/>
            <a:r>
              <a:rPr lang="nb-NO" dirty="0"/>
              <a:t>Stabile tekniske løsninger som er enkle å administrere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267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Nettbrett i klasserommet </a:t>
            </a:r>
            <a:br>
              <a:rPr lang="nb-NO" dirty="0"/>
            </a:br>
            <a:r>
              <a:rPr lang="nb-NO" sz="1800" dirty="0"/>
              <a:t>Debatt: Digitalisering i skolen </a:t>
            </a:r>
            <a:br>
              <a:rPr lang="nb-NO" sz="1800" dirty="0"/>
            </a:br>
            <a:r>
              <a:rPr lang="nb-NO" sz="1800" dirty="0"/>
              <a:t>Jan Tore Sanner 10. oktober 2019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pPr marL="180000" lvl="1" indent="0">
              <a:buNone/>
            </a:pPr>
            <a:r>
              <a:rPr lang="nb-NO" sz="1800" dirty="0"/>
              <a:t>"Vi må gi lærerne og skolene rom til å prøve ut digitale verktøy i klasserommene for å komme frem til hvordan teknologien kan gi tydelig læringsutbytte"</a:t>
            </a:r>
          </a:p>
          <a:p>
            <a:r>
              <a:rPr lang="nb-NO" sz="1800" dirty="0"/>
              <a:t>"Det er viktig at vi som foreldre og skolen har et bevisst forhold til den totale skjermtiden til barna. Og elevene skal selvsagt og så trenes i å oppleve gleden av å lese bøker"</a:t>
            </a:r>
          </a:p>
          <a:p>
            <a:r>
              <a:rPr lang="nb-NO" sz="1800" dirty="0"/>
              <a:t>"Ny oppsummering av forskningsstudier viser at riktig bruk av app-er for matematikk kan øke barnas ferdigheter betraktelig. Forskningen gir innsikt om må omsettes i god praksis"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17.11.2019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8899021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blå_lys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lyseblå.pptx" id="{36D289A3-7EF4-4ADA-A722-DBC4AACDCE57}" vid="{ED880F8D-BB01-4F2F-AAE1-FFC9CFB31D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Oslo_2019-enkel_lyseblå</Template>
  <TotalTime>914</TotalTime>
  <Words>818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Oslo Sans Office</vt:lpstr>
      <vt:lpstr>Calibri</vt:lpstr>
      <vt:lpstr>Arial</vt:lpstr>
      <vt:lpstr>Wingdings</vt:lpstr>
      <vt:lpstr>Times New Roman</vt:lpstr>
      <vt:lpstr>Oslo_2019_enkel_blå_lys</vt:lpstr>
      <vt:lpstr>FAU 12. november 2019</vt:lpstr>
      <vt:lpstr>Fagfornyelsen 2020 Strategi for innføring og bruk av læringsteknologi 2019 - 2020</vt:lpstr>
      <vt:lpstr>Hovedmål for elever i Osloskolen</vt:lpstr>
      <vt:lpstr>Fagfornyelsen 2020</vt:lpstr>
      <vt:lpstr>Lærerplanen K06 – Fagfornyelsen 2020</vt:lpstr>
      <vt:lpstr>PowerPoint-presentasjon</vt:lpstr>
      <vt:lpstr>Hvorfor ønsker vi å satse på 1:1   </vt:lpstr>
      <vt:lpstr>Suksesskriterier for vellykket innføring</vt:lpstr>
      <vt:lpstr>Nettbrett i klasserommet  Debatt: Digitalisering i skolen  Jan Tore Sanner 10. oktober 2019</vt:lpstr>
      <vt:lpstr>Forskningsartikler om læringsteknologi i skolen </vt:lpstr>
      <vt:lpstr>Forskning og rapporter  https://lesesenteret.uis.no/forskning/forskningsartikler/hva-snakker-vi-om-nar-vi-snakker-om-digitalisering-i-skolen-article124317-12576.html    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Lærerik bruk av læringsteknologi 2019 - 2020</dc:title>
  <dc:creator>Bente Klara Kvam</dc:creator>
  <cp:lastModifiedBy>Vera B. Pedersen</cp:lastModifiedBy>
  <cp:revision>92</cp:revision>
  <cp:lastPrinted>2019-11-12T17:01:43Z</cp:lastPrinted>
  <dcterms:created xsi:type="dcterms:W3CDTF">2019-10-13T14:15:16Z</dcterms:created>
  <dcterms:modified xsi:type="dcterms:W3CDTF">2019-11-17T13:27:31Z</dcterms:modified>
</cp:coreProperties>
</file>